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572" y="60"/>
      </p:cViewPr>
      <p:guideLst>
        <p:guide orient="horz" pos="2880"/>
        <p:guide pos="216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EE7F7-C14F-4AA3-B6BF-C61BBF387BEE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09798-7AEC-4FB6-A469-A84DEDF7CC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4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09798-7AEC-4FB6-A469-A84DEDF7CCC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235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94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98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7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9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7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08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2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0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4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F5F0F-4F10-45E0-988A-214E3D53998D}" type="datetimeFigureOut">
              <a:rPr lang="en-US" smtClean="0"/>
              <a:t>9/2/2013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141A5-1579-4673-903F-960165F5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99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://tisnm.org/UserFiles/BoxTopColor.jpg" TargetMode="External"/><Relationship Id="rId3" Type="http://schemas.openxmlformats.org/officeDocument/2006/relationships/hyperlink" Target="http://www.google.com/url?sa=i&amp;rct=j&amp;q=paper+boy+clip+art&amp;source=images&amp;cd=&amp;cad=rja&amp;docid=nnkDnu1X8zeChM&amp;tbnid=xeKBx4un7xghmM:&amp;ved=0CAUQjRw&amp;url=http://lucytheblog.wordpress.com/2007/07/06/do-what-you-feel-friday-bury-the-hatchet/&amp;ei=Hv8CUvrdHPSu4AOsxoHICA&amp;bvm=bv.50500085,d.dmg&amp;psig=AFQjCNG2aianR80m2AJUEZTjq5lKa5UIaA&amp;ust=1376014277097798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http://www.active.com/images/upimages/Ram%20Logo5.gif" TargetMode="External"/><Relationship Id="rId5" Type="http://schemas.openxmlformats.org/officeDocument/2006/relationships/image" Target="../media/image2.gif"/><Relationship Id="rId4" Type="http://schemas.openxmlformats.org/officeDocument/2006/relationships/image" Target="../media/image1.jpe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0" y="1471707"/>
            <a:ext cx="6858000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http://lucytheblog.files.wordpress.com/2007/07/paperboy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5084">
            <a:off x="4789672" y="121345"/>
            <a:ext cx="1929712" cy="146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l_fi" descr="http://www.active.com/images/upimages/Ram%20Logo5.g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22079">
            <a:off x="6285775" y="448616"/>
            <a:ext cx="270683" cy="221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304799" y="92332"/>
            <a:ext cx="3941989" cy="974468"/>
          </a:xfrm>
          <a:prstGeom prst="wedgeEllipseCallout">
            <a:avLst>
              <a:gd name="adj1" fmla="val 62984"/>
              <a:gd name="adj2" fmla="val 7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8396445">
            <a:off x="5915053" y="224741"/>
            <a:ext cx="48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High</a:t>
            </a:r>
          </a:p>
          <a:p>
            <a:pPr algn="ctr"/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Bridge</a:t>
            </a:r>
          </a:p>
          <a:p>
            <a:pPr algn="ctr"/>
            <a:r>
              <a:rPr lang="en-US" sz="700" b="1" dirty="0" smtClean="0">
                <a:latin typeface="Times New Roman" pitchFamily="18" charset="0"/>
                <a:cs typeface="Times New Roman" pitchFamily="18" charset="0"/>
              </a:rPr>
              <a:t>PTO</a:t>
            </a:r>
            <a:endParaRPr lang="en-US" sz="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5314" y="225623"/>
            <a:ext cx="25106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High Bridge PTO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Quarterly Newsletter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1086525"/>
            <a:ext cx="3563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SEPTEMBER-NOVEMBER 2013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338" y="8272581"/>
            <a:ext cx="662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 </a:t>
            </a:r>
            <a:r>
              <a:rPr lang="en-US" sz="1200" b="1" u="sng" dirty="0" smtClean="0">
                <a:latin typeface="Times New Roman" pitchFamily="18" charset="0"/>
                <a:cs typeface="Times New Roman" pitchFamily="18" charset="0"/>
              </a:rPr>
              <a:t>PTO 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Officers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u="sng" dirty="0">
                <a:latin typeface="Times New Roman" pitchFamily="18" charset="0"/>
                <a:cs typeface="Times New Roman" pitchFamily="18" charset="0"/>
              </a:rPr>
              <a:t>President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: Cindy Sharkey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638-9284		        </a:t>
            </a:r>
            <a:r>
              <a:rPr lang="en-US" sz="1200" u="sng" dirty="0">
                <a:latin typeface="Times New Roman" pitchFamily="18" charset="0"/>
                <a:cs typeface="Times New Roman" pitchFamily="18" charset="0"/>
              </a:rPr>
              <a:t>Treasurer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: Caryn Rinehart 638-9344</a:t>
            </a:r>
          </a:p>
          <a:p>
            <a:r>
              <a:rPr lang="en-US" sz="1200" u="sng" dirty="0" smtClean="0"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sz="1200" u="sng" dirty="0">
                <a:latin typeface="Times New Roman" pitchFamily="18" charset="0"/>
                <a:cs typeface="Times New Roman" pitchFamily="18" charset="0"/>
              </a:rPr>
              <a:t>School VP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: Coleen Conroy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638-4171	        </a:t>
            </a:r>
            <a:r>
              <a:rPr lang="en-US" sz="1200" u="sng" dirty="0">
                <a:latin typeface="Times New Roman" pitchFamily="18" charset="0"/>
                <a:cs typeface="Times New Roman" pitchFamily="18" charset="0"/>
              </a:rPr>
              <a:t>Secretary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: Brenda Krushinski 638-0304</a:t>
            </a:r>
          </a:p>
          <a:p>
            <a:r>
              <a:rPr lang="en-US" sz="1200" u="sng" dirty="0" smtClean="0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1200" u="sng" dirty="0">
                <a:latin typeface="Times New Roman" pitchFamily="18" charset="0"/>
                <a:cs typeface="Times New Roman" pitchFamily="18" charset="0"/>
              </a:rPr>
              <a:t>. School VP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: Laura Carlson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638-4530		       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hbschoolspto@gmail.com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1633617"/>
            <a:ext cx="2728660" cy="4224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Upcoming PTO Events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Sept. 3: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Mixed Bag Designs fundraiser begins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Sept. 6: “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Freezer Pop Friday” at dismissal by   </a:t>
            </a:r>
          </a:p>
          <a:p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             ES parking lot area</a:t>
            </a:r>
            <a:endParaRPr lang="en-US" sz="105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Sept. 11: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Market Day orders due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Sept. 16-20: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ES Book </a:t>
            </a: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Fair</a:t>
            </a:r>
            <a:endParaRPr lang="en-US" sz="105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Sept. 17: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PTO Meeting &amp; Market Day pick-up</a:t>
            </a:r>
            <a:endParaRPr lang="en-US" sz="105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Sept. 18 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ES Back-to-School Night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Sept. 24: </a:t>
            </a: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S Back-to-School Night and</a:t>
            </a: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Mixed    </a:t>
            </a:r>
          </a:p>
          <a:p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              Bag Designs Fundraiser </a:t>
            </a: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order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forms                            </a:t>
            </a:r>
          </a:p>
          <a:p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              due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Sept. 25: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All PTO forms are due and </a:t>
            </a:r>
          </a:p>
          <a:p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               ES Class Parent Meeting at 3:30</a:t>
            </a:r>
            <a:endParaRPr lang="en-US" sz="105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*Date TBD: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Fundraiser order pick-up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Oct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PTO Meeting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Oct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9: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Market Day orders due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Oct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15: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Market Day pick-up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Oct. 21-25: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MS Book Fair</a:t>
            </a:r>
            <a:endParaRPr lang="en-US" sz="105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Nov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PTO Meeting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Nov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6: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Market Day orders due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Nov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 11: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 Holiday Flower Sale begins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Nov. 12: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Market Day pick-up</a:t>
            </a:r>
          </a:p>
          <a:p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Nov. 22: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PTO Holiday Flower Sale Orders due</a:t>
            </a:r>
          </a:p>
          <a:p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75362" y="-2885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1032" name="il_fi" descr="http://tisnm.org/UserFiles/BoxTopColor.jpg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650" y="5294134"/>
            <a:ext cx="810950" cy="540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128943" y="5926693"/>
            <a:ext cx="263779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Times New Roman" pitchFamily="18" charset="0"/>
                <a:cs typeface="Times New Roman" pitchFamily="18" charset="0"/>
              </a:rPr>
              <a:t>PTO Meetings: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welcome you to attend the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meetings to keep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informed of upcoming events and school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news,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while enjoying some coffee and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desserts.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Meetings are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held monthly, typically the first Tuesday,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ES Library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at 7:00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p.m.</a:t>
            </a:r>
          </a:p>
          <a:p>
            <a:pPr algn="ctr"/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u="sng" dirty="0" smtClean="0">
                <a:latin typeface="Times New Roman" pitchFamily="18" charset="0"/>
                <a:cs typeface="Times New Roman" pitchFamily="18" charset="0"/>
              </a:rPr>
              <a:t>Dates of this quarter’s meetings: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September 17, 2013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October 1, 2013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November 5, 2013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-122429" y="8291631"/>
            <a:ext cx="7056629" cy="0"/>
          </a:xfrm>
          <a:prstGeom prst="line">
            <a:avLst/>
          </a:prstGeom>
          <a:ln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1265" y="1538571"/>
            <a:ext cx="3997335" cy="2873101"/>
          </a:xfrm>
          <a:prstGeom prst="rect">
            <a:avLst/>
          </a:prstGeom>
          <a:solidFill>
            <a:schemeClr val="bg1"/>
          </a:solidFill>
          <a:ln cmpd="dbl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u="sng" dirty="0" smtClean="0">
                <a:solidFill>
                  <a:schemeClr val="tx1"/>
                </a:solidFill>
                <a:latin typeface="Monotype Corsiva" pitchFamily="66" charset="0"/>
                <a:cs typeface="Arial" pitchFamily="34" charset="0"/>
              </a:rPr>
              <a:t>Message from the PTO</a:t>
            </a:r>
            <a:endParaRPr lang="en-US" sz="2800" b="1" u="sng" dirty="0">
              <a:solidFill>
                <a:schemeClr val="tx1"/>
              </a:solidFill>
              <a:latin typeface="Monotype Corsiva" pitchFamily="66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</a:pPr>
            <a:r>
              <a:rPr lang="en-US" sz="1400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Welcome back! We hope </a:t>
            </a:r>
            <a:r>
              <a:rPr lang="en-US" sz="1400" dirty="0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you enjoyed</a:t>
            </a:r>
          </a:p>
          <a:p>
            <a:pPr lvl="0" algn="ctr" fontAlgn="base">
              <a:spcBef>
                <a:spcPct val="0"/>
              </a:spcBef>
            </a:pPr>
            <a:r>
              <a:rPr lang="en-US" sz="1400" dirty="0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your summer and </a:t>
            </a:r>
            <a:r>
              <a:rPr lang="en-US" sz="1400" dirty="0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are </a:t>
            </a:r>
            <a:r>
              <a:rPr lang="en-US" sz="1400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excited to begin a new </a:t>
            </a:r>
            <a:r>
              <a:rPr lang="en-US" sz="1400" dirty="0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school </a:t>
            </a:r>
            <a:r>
              <a:rPr lang="en-US" sz="1400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year.</a:t>
            </a:r>
          </a:p>
          <a:p>
            <a:pPr lvl="0" algn="ctr" fontAlgn="base">
              <a:spcBef>
                <a:spcPct val="0"/>
              </a:spcBef>
            </a:pPr>
            <a:endParaRPr lang="en-US" sz="400" dirty="0">
              <a:solidFill>
                <a:schemeClr val="tx1"/>
              </a:solidFill>
              <a:latin typeface="Century Gothic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</a:pPr>
            <a:r>
              <a:rPr lang="en-US" sz="1400" b="1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We would like to welcome </a:t>
            </a:r>
          </a:p>
          <a:p>
            <a:pPr lvl="0" algn="ctr" fontAlgn="base">
              <a:spcBef>
                <a:spcPct val="0"/>
              </a:spcBef>
            </a:pPr>
            <a:r>
              <a:rPr lang="en-US" sz="1400" b="1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Dr. Gregory Hobaugh, the </a:t>
            </a:r>
          </a:p>
          <a:p>
            <a:pPr lvl="0" algn="ctr" fontAlgn="base">
              <a:spcBef>
                <a:spcPct val="0"/>
              </a:spcBef>
            </a:pPr>
            <a:r>
              <a:rPr lang="en-US" sz="1400" b="1" dirty="0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         new Superintendent and</a:t>
            </a:r>
            <a:r>
              <a:rPr lang="en-US" sz="1400" b="1" dirty="0" smtClean="0">
                <a:latin typeface="Century Gothic" pitchFamily="34" charset="0"/>
                <a:cs typeface="Arial" pitchFamily="34" charset="0"/>
              </a:rPr>
              <a:t> AND</a:t>
            </a:r>
          </a:p>
          <a:p>
            <a:pPr lvl="0" algn="ctr" fontAlgn="base">
              <a:spcBef>
                <a:spcPct val="0"/>
              </a:spcBef>
            </a:pPr>
            <a:r>
              <a:rPr lang="en-US" sz="1400" b="1" dirty="0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Principal </a:t>
            </a:r>
            <a:r>
              <a:rPr lang="en-US" sz="1400" b="1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of the Middle School.</a:t>
            </a:r>
          </a:p>
          <a:p>
            <a:pPr lvl="0" algn="ctr" fontAlgn="base">
              <a:spcBef>
                <a:spcPct val="0"/>
              </a:spcBef>
            </a:pPr>
            <a:endParaRPr lang="en-US" sz="800" dirty="0">
              <a:solidFill>
                <a:schemeClr val="tx1"/>
              </a:solidFill>
              <a:latin typeface="Century Gothic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latin typeface="Monotype Corsiva" pitchFamily="66" charset="0"/>
                <a:cs typeface="Arial" pitchFamily="34" charset="0"/>
              </a:rPr>
              <a:t>Wishing all students and staff members a successful school </a:t>
            </a:r>
            <a:r>
              <a:rPr lang="en-US" sz="1600" dirty="0" smtClean="0">
                <a:solidFill>
                  <a:schemeClr val="tx1"/>
                </a:solidFill>
                <a:latin typeface="Monotype Corsiva" pitchFamily="66" charset="0"/>
                <a:cs typeface="Arial" pitchFamily="34" charset="0"/>
              </a:rPr>
              <a:t>year!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0632" y="4449772"/>
            <a:ext cx="403860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 addition to </a:t>
            </a:r>
            <a:r>
              <a:rPr lang="en-US" sz="1200" b="1" dirty="0" smtClean="0"/>
              <a:t>BOXTOPS</a:t>
            </a:r>
            <a:r>
              <a:rPr lang="en-US" sz="1200" dirty="0" smtClean="0"/>
              <a:t> </a:t>
            </a:r>
            <a:r>
              <a:rPr lang="en-US" sz="1200" b="1" dirty="0" smtClean="0"/>
              <a:t>for</a:t>
            </a:r>
            <a:r>
              <a:rPr lang="en-US" sz="1200" dirty="0" smtClean="0"/>
              <a:t> </a:t>
            </a:r>
            <a:r>
              <a:rPr lang="en-US" sz="1200" b="1" dirty="0" smtClean="0"/>
              <a:t>Education</a:t>
            </a:r>
            <a:r>
              <a:rPr lang="en-US" sz="1200" dirty="0" smtClean="0"/>
              <a:t>, this year we will be collecting </a:t>
            </a:r>
            <a:r>
              <a:rPr lang="en-US" sz="1200" b="1" dirty="0" smtClean="0"/>
              <a:t>Labels for Education</a:t>
            </a:r>
            <a:r>
              <a:rPr lang="en-US" sz="1200" dirty="0" smtClean="0"/>
              <a:t>. Please cut and save them. More information will be coming. There will be a separate collection box for each one in the main office of each school.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62" y="5252334"/>
            <a:ext cx="1990862" cy="582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1265" y="5926693"/>
            <a:ext cx="4017967" cy="2277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We are very excited about our first fundraiser for this school year,  </a:t>
            </a:r>
            <a:r>
              <a:rPr lang="en-US" sz="1400" b="1" u="sng" dirty="0" smtClean="0"/>
              <a:t>Mixed Bag Designs</a:t>
            </a:r>
            <a:r>
              <a:rPr lang="en-US" sz="1400" dirty="0" smtClean="0"/>
              <a:t>. </a:t>
            </a:r>
          </a:p>
          <a:p>
            <a:pPr algn="ctr"/>
            <a:r>
              <a:rPr lang="en-US" sz="1400" dirty="0" smtClean="0"/>
              <a:t> There is a catalog, order form, and letter about this fundraiser in your PTO packet. </a:t>
            </a:r>
          </a:p>
          <a:p>
            <a:pPr algn="ctr"/>
            <a:r>
              <a:rPr lang="en-US" sz="1400" b="1" dirty="0" smtClean="0"/>
              <a:t>The sale period is Sept. 3-24. </a:t>
            </a:r>
          </a:p>
          <a:p>
            <a:pPr algn="ctr"/>
            <a:r>
              <a:rPr lang="en-US" sz="1400" dirty="0" smtClean="0"/>
              <a:t>We will receive </a:t>
            </a:r>
            <a:r>
              <a:rPr lang="en-US" sz="1400" u="sng" dirty="0" smtClean="0"/>
              <a:t>50</a:t>
            </a:r>
            <a:r>
              <a:rPr lang="en-US" sz="1400" dirty="0" smtClean="0"/>
              <a:t>% of the sales, which go right back to the students. We hope you will participate! </a:t>
            </a:r>
          </a:p>
          <a:p>
            <a:pPr algn="ctr"/>
            <a:r>
              <a:rPr lang="en-US" sz="1400" dirty="0" smtClean="0"/>
              <a:t>If you have any questions about this fundraiser, please contact the Fundraiser Chair, Brenda Krushinski at bmkrushinski@yahoo.com.</a:t>
            </a:r>
          </a:p>
          <a:p>
            <a:pPr algn="ctr"/>
            <a:endParaRPr lang="en-US" sz="200" dirty="0" smtClean="0"/>
          </a:p>
        </p:txBody>
      </p:sp>
    </p:spTree>
    <p:extLst>
      <p:ext uri="{BB962C8B-B14F-4D97-AF65-F5344CB8AC3E}">
        <p14:creationId xmlns:p14="http://schemas.microsoft.com/office/powerpoint/2010/main" val="311179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29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4500" y="2681739"/>
            <a:ext cx="3429000" cy="37805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FUNDRAISER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of the year is the Mixed Bag Designs Fundraiser.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A brochure and letter went home for each family in your PTO packet.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Sale Period: Sept. 3-24, 2013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Delivery Date: Sept.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*Orders can be picked up at the ES outside the All-purpose room from 3:00-???</a:t>
            </a:r>
          </a:p>
        </p:txBody>
      </p:sp>
    </p:spTree>
    <p:extLst>
      <p:ext uri="{BB962C8B-B14F-4D97-AF65-F5344CB8AC3E}">
        <p14:creationId xmlns:p14="http://schemas.microsoft.com/office/powerpoint/2010/main" val="317663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487</Words>
  <Application>Microsoft Office PowerPoint</Application>
  <PresentationFormat>On-screen Show (4:3)</PresentationFormat>
  <Paragraphs>65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pkrush</dc:creator>
  <cp:lastModifiedBy>Mom</cp:lastModifiedBy>
  <cp:revision>22</cp:revision>
  <dcterms:created xsi:type="dcterms:W3CDTF">2013-08-08T02:08:12Z</dcterms:created>
  <dcterms:modified xsi:type="dcterms:W3CDTF">2013-09-02T23:31:01Z</dcterms:modified>
</cp:coreProperties>
</file>